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03" r:id="rId3"/>
    <p:sldId id="305" r:id="rId4"/>
    <p:sldId id="290" r:id="rId5"/>
    <p:sldId id="301" r:id="rId6"/>
    <p:sldId id="306" r:id="rId7"/>
    <p:sldId id="307" r:id="rId8"/>
    <p:sldId id="257" r:id="rId9"/>
    <p:sldId id="259" r:id="rId10"/>
    <p:sldId id="258" r:id="rId11"/>
    <p:sldId id="291" r:id="rId12"/>
    <p:sldId id="284" r:id="rId13"/>
    <p:sldId id="285" r:id="rId14"/>
    <p:sldId id="292" r:id="rId15"/>
    <p:sldId id="293" r:id="rId16"/>
    <p:sldId id="266" r:id="rId17"/>
    <p:sldId id="294" r:id="rId18"/>
    <p:sldId id="295" r:id="rId19"/>
    <p:sldId id="269" r:id="rId20"/>
    <p:sldId id="296" r:id="rId21"/>
    <p:sldId id="272" r:id="rId22"/>
    <p:sldId id="297" r:id="rId23"/>
    <p:sldId id="273" r:id="rId24"/>
    <p:sldId id="298" r:id="rId25"/>
    <p:sldId id="276" r:id="rId26"/>
    <p:sldId id="260" r:id="rId27"/>
    <p:sldId id="270" r:id="rId28"/>
    <p:sldId id="279" r:id="rId29"/>
    <p:sldId id="286" r:id="rId30"/>
    <p:sldId id="261" r:id="rId31"/>
    <p:sldId id="262" r:id="rId32"/>
    <p:sldId id="275" r:id="rId33"/>
    <p:sldId id="264" r:id="rId34"/>
    <p:sldId id="265" r:id="rId35"/>
    <p:sldId id="267" r:id="rId36"/>
    <p:sldId id="263" r:id="rId37"/>
    <p:sldId id="268" r:id="rId38"/>
    <p:sldId id="274" r:id="rId39"/>
    <p:sldId id="277" r:id="rId40"/>
    <p:sldId id="304" r:id="rId41"/>
    <p:sldId id="299" r:id="rId42"/>
    <p:sldId id="300" r:id="rId4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0FF"/>
    <a:srgbClr val="17792D"/>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83"/>
    <p:restoredTop sz="68346"/>
  </p:normalViewPr>
  <p:slideViewPr>
    <p:cSldViewPr snapToGrid="0">
      <p:cViewPr varScale="1">
        <p:scale>
          <a:sx n="90" d="100"/>
          <a:sy n="90"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30/01/2025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4</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24</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5</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25</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8</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37</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38</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TDD Cycle</a:t>
            </a:r>
            <a:endParaRPr lang="en-GB" b="0" dirty="0"/>
          </a:p>
          <a:p>
            <a:pPr marL="171450" indent="-171450">
              <a:buFont typeface="Arial" panose="020B0604020202020204" pitchFamily="34" charset="0"/>
              <a:buChar char="•"/>
            </a:pPr>
            <a:r>
              <a:rPr lang="en-GB" b="1" dirty="0"/>
              <a:t>Step 1</a:t>
            </a:r>
            <a:r>
              <a:rPr lang="en-GB" dirty="0"/>
              <a:t>: Write a test that defines a function or improvements of a function.</a:t>
            </a:r>
          </a:p>
          <a:p>
            <a:pPr marL="171450" indent="-171450">
              <a:buFont typeface="Arial" panose="020B0604020202020204" pitchFamily="34" charset="0"/>
              <a:buChar char="•"/>
            </a:pPr>
            <a:r>
              <a:rPr lang="en-GB" b="1" dirty="0"/>
              <a:t>Step 2</a:t>
            </a:r>
            <a:r>
              <a:rPr lang="en-GB" dirty="0"/>
              <a:t>: Run the test and see it fail (this ensures the test is working and the feature isn't implemented yet).</a:t>
            </a:r>
          </a:p>
          <a:p>
            <a:pPr marL="171450" indent="-171450">
              <a:buFont typeface="Arial" panose="020B0604020202020204" pitchFamily="34" charset="0"/>
              <a:buChar char="•"/>
            </a:pPr>
            <a:r>
              <a:rPr lang="en-GB" b="1" dirty="0"/>
              <a:t>Step 3</a:t>
            </a:r>
            <a:r>
              <a:rPr lang="en-GB" dirty="0"/>
              <a:t>: Write the simplest possible code to pass the test.</a:t>
            </a:r>
          </a:p>
          <a:p>
            <a:pPr marL="171450" indent="-171450">
              <a:buFont typeface="Arial" panose="020B0604020202020204" pitchFamily="34" charset="0"/>
              <a:buChar char="•"/>
            </a:pPr>
            <a:r>
              <a:rPr lang="en-GB" b="1" dirty="0"/>
              <a:t>Step 4</a:t>
            </a:r>
            <a:r>
              <a:rPr lang="en-GB" dirty="0"/>
              <a:t>: Refactor the code while keeping the tests green.</a:t>
            </a:r>
          </a:p>
          <a:p>
            <a:pPr marL="171450" indent="-171450">
              <a:buFont typeface="Arial" panose="020B0604020202020204" pitchFamily="34" charset="0"/>
              <a:buChar char="•"/>
            </a:pPr>
            <a:r>
              <a:rPr lang="en-GB" b="1" dirty="0"/>
              <a:t>Step 5</a:t>
            </a:r>
            <a:r>
              <a:rPr lang="en-GB" dirty="0"/>
              <a:t>: Repeat for each new feature or function.</a:t>
            </a:r>
          </a:p>
          <a:p>
            <a:pPr marL="171450" indent="-171450" algn="l">
              <a:buFont typeface="Arial" panose="020B0604020202020204" pitchFamily="34" charset="0"/>
              <a:buChar char="•"/>
            </a:pPr>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9</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12</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13</a:t>
            </a:fld>
            <a:endParaRPr lang="en-BE"/>
          </a:p>
        </p:txBody>
      </p:sp>
    </p:spTree>
    <p:extLst>
      <p:ext uri="{BB962C8B-B14F-4D97-AF65-F5344CB8AC3E}">
        <p14:creationId xmlns:p14="http://schemas.microsoft.com/office/powerpoint/2010/main" val="15164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412783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dirty="0"/>
              <a:t>Dynamic Analysis: 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3445854"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3655380" y="5939250"/>
            <a:ext cx="3748290" cy="338554"/>
          </a:xfrm>
          <a:prstGeom prst="rect">
            <a:avLst/>
          </a:prstGeom>
          <a:noFill/>
          <a:ln w="38100">
            <a:solidFill>
              <a:srgbClr val="134C13"/>
            </a:solidFill>
          </a:ln>
        </p:spPr>
        <p:txBody>
          <a:bodyPr wrap="square" rtlCol="0">
            <a:spAutoFit/>
          </a:bodyPr>
          <a:lstStyle/>
          <a:p>
            <a:pPr algn="ctr"/>
            <a:r>
              <a:rPr lang="en-BE" sz="1600" dirty="0"/>
              <a:t>Aim to have more unit tests (100%). Why?</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1750303"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7734748"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954107"/>
              </a:xfrm>
              <a:prstGeom prst="rect">
                <a:avLst/>
              </a:prstGeom>
              <a:noFill/>
            </p:spPr>
            <p:txBody>
              <a:bodyPr wrap="square" rtlCol="0">
                <a:spAutoFit/>
              </a:bodyPr>
              <a:lstStyle/>
              <a:p>
                <a:pPr algn="ctr"/>
                <a:r>
                  <a:rPr lang="en-BE" sz="1400" dirty="0"/>
                  <a:t>Experience shows that the 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4401205"/>
          </a:xfrm>
          <a:prstGeom prst="rect">
            <a:avLst/>
          </a:prstGeom>
          <a:noFill/>
        </p:spPr>
        <p:txBody>
          <a:bodyPr wrap="square">
            <a:spAutoFit/>
          </a:bodyPr>
          <a:lstStyle/>
          <a:p>
            <a:pPr marL="342900" indent="-342900">
              <a:buFont typeface="Arial" panose="020B0604020202020204" pitchFamily="34" charset="0"/>
              <a:buChar char="•"/>
            </a:pPr>
            <a:r>
              <a:rPr lang="en-GB" sz="2800" b="1" dirty="0"/>
              <a:t>Focus on Small, Isolated Components</a:t>
            </a:r>
            <a:r>
              <a:rPr lang="en-GB" sz="2800" dirty="0"/>
              <a:t> – function or method</a:t>
            </a:r>
          </a:p>
          <a:p>
            <a:pPr marL="342900" indent="-342900">
              <a:buFont typeface="Arial" panose="020B0604020202020204" pitchFamily="34" charset="0"/>
              <a:buChar char="•"/>
            </a:pPr>
            <a:r>
              <a:rPr lang="en-GB" sz="2800" b="1" dirty="0"/>
              <a:t>Automation</a:t>
            </a:r>
            <a:r>
              <a:rPr lang="en-GB" sz="2800" dirty="0"/>
              <a:t> - Unit tests are often automated and integrated into the development process – can be part of CI pipeline – use of test frameworks</a:t>
            </a:r>
          </a:p>
          <a:p>
            <a:pPr marL="342900" indent="-342900">
              <a:buFont typeface="Arial" panose="020B0604020202020204" pitchFamily="34" charset="0"/>
              <a:buChar char="•"/>
            </a:pPr>
            <a:r>
              <a:rPr lang="en-GB" sz="2800" b="1" dirty="0"/>
              <a:t>Early Detection of Bugs</a:t>
            </a:r>
            <a:r>
              <a:rPr lang="en-GB" sz="2800" dirty="0"/>
              <a:t>: Since unit tests focus on small, specific parts of the code</a:t>
            </a:r>
            <a:endParaRPr lang="en-GB" sz="2800" dirty="0">
              <a:effectLst/>
              <a:latin typeface="Times"/>
            </a:endParaRPr>
          </a:p>
          <a:p>
            <a:pPr marL="342900" indent="-342900">
              <a:buFont typeface="Arial" panose="020B0604020202020204" pitchFamily="34" charset="0"/>
              <a:buChar char="•"/>
            </a:pPr>
            <a:r>
              <a:rPr lang="en-GB" sz="2800" b="1" dirty="0">
                <a:latin typeface="Times"/>
              </a:rPr>
              <a:t>Test Coverage</a:t>
            </a:r>
            <a:r>
              <a:rPr lang="en-GB" sz="2800" dirty="0">
                <a:latin typeface="Times"/>
              </a:rPr>
              <a:t>: Often measured by coverage – high coverage is desirable</a:t>
            </a:r>
          </a:p>
          <a:p>
            <a:pPr marL="342900" indent="-342900">
              <a:buFont typeface="Arial" panose="020B0604020202020204" pitchFamily="34" charset="0"/>
              <a:buChar char="•"/>
            </a:pPr>
            <a:r>
              <a:rPr lang="en-GB" sz="2800" b="1" dirty="0">
                <a:effectLst/>
                <a:latin typeface="Times"/>
              </a:rPr>
              <a:t>TDD</a:t>
            </a:r>
            <a:r>
              <a:rPr lang="en-GB" sz="2800" dirty="0">
                <a:effectLst/>
                <a:latin typeface="Times"/>
              </a:rPr>
              <a:t>: </a:t>
            </a:r>
            <a:r>
              <a:rPr lang="en-GB" sz="2800" dirty="0"/>
              <a:t>central to TDD, where developers write tests before writing the actual code.</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 - Stack</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27966"/>
              <a:ext cx="3498574" cy="401034"/>
              <a:chOff x="2994991" y="3939228"/>
              <a:chExt cx="3498574" cy="401034"/>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3975133" y="3939228"/>
                <a:ext cx="1713643" cy="369332"/>
              </a:xfrm>
              <a:prstGeom prst="rect">
                <a:avLst/>
              </a:prstGeom>
              <a:noFill/>
            </p:spPr>
            <p:txBody>
              <a:bodyPr wrap="square" rtlCol="0">
                <a:spAutoFit/>
              </a:bodyPr>
              <a:lstStyle/>
              <a:p>
                <a:r>
                  <a:rPr lang="en-BE" dirty="0"/>
                  <a:t>Select tests</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AC8F-8E20-AD59-2085-5585A21F0014}"/>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15C2501D-7390-9DFB-741D-98DF7BFF00F4}"/>
              </a:ext>
            </a:extLst>
          </p:cNvPr>
          <p:cNvSpPr>
            <a:spLocks noGrp="1"/>
          </p:cNvSpPr>
          <p:nvPr>
            <p:ph idx="1"/>
          </p:nvPr>
        </p:nvSpPr>
        <p:spPr/>
        <p:txBody>
          <a:bodyPr/>
          <a:lstStyle/>
          <a:p>
            <a:r>
              <a:rPr lang="en-US" dirty="0"/>
              <a:t>Lab 2 is due Feb 5</a:t>
            </a:r>
            <a:r>
              <a:rPr lang="en-US" baseline="30000" dirty="0"/>
              <a:t>th</a:t>
            </a:r>
            <a:r>
              <a:rPr lang="en-US" dirty="0"/>
              <a:t>, 2025</a:t>
            </a:r>
          </a:p>
          <a:p>
            <a:r>
              <a:rPr lang="en-US" dirty="0"/>
              <a:t>Please start early</a:t>
            </a:r>
          </a:p>
        </p:txBody>
      </p:sp>
    </p:spTree>
    <p:extLst>
      <p:ext uri="{BB962C8B-B14F-4D97-AF65-F5344CB8AC3E}">
        <p14:creationId xmlns:p14="http://schemas.microsoft.com/office/powerpoint/2010/main" val="330334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sz="3200" dirty="0"/>
              <a:t>TDD is a software development approach where tests are written before the actual code. The cycle can be summarized as </a:t>
            </a:r>
            <a:r>
              <a:rPr lang="en-GB" sz="3200" b="1" dirty="0">
                <a:solidFill>
                  <a:srgbClr val="C00000"/>
                </a:solidFill>
              </a:rPr>
              <a:t>Red</a:t>
            </a:r>
            <a:r>
              <a:rPr lang="en-GB" sz="3200" b="1" dirty="0"/>
              <a:t>-</a:t>
            </a:r>
            <a:r>
              <a:rPr lang="en-GB" sz="3200" b="1" dirty="0">
                <a:solidFill>
                  <a:srgbClr val="17792D"/>
                </a:solidFill>
              </a:rPr>
              <a:t>Green</a:t>
            </a:r>
            <a:r>
              <a:rPr lang="en-GB" sz="3200" b="1" dirty="0"/>
              <a:t>-</a:t>
            </a:r>
            <a:r>
              <a:rPr lang="en-GB" sz="3200" b="1" dirty="0">
                <a:solidFill>
                  <a:srgbClr val="0C00FF"/>
                </a:solidFill>
              </a:rPr>
              <a:t>Refactor</a:t>
            </a:r>
            <a:r>
              <a:rPr lang="en-GB" sz="3200" dirty="0"/>
              <a:t>.</a:t>
            </a:r>
          </a:p>
          <a:p>
            <a:pPr lvl="1"/>
            <a:r>
              <a:rPr lang="en-GB" sz="2800" b="1" dirty="0">
                <a:solidFill>
                  <a:srgbClr val="C00000"/>
                </a:solidFill>
              </a:rPr>
              <a:t>Red</a:t>
            </a:r>
            <a:r>
              <a:rPr lang="en-GB" sz="2800" dirty="0"/>
              <a:t>: Write a failing test (indicating that the functionality doesn't exist or work yet).</a:t>
            </a:r>
          </a:p>
          <a:p>
            <a:pPr lvl="1"/>
            <a:r>
              <a:rPr lang="en-GB" sz="2800" b="1" dirty="0">
                <a:solidFill>
                  <a:srgbClr val="17792D"/>
                </a:solidFill>
              </a:rPr>
              <a:t>Green</a:t>
            </a:r>
            <a:r>
              <a:rPr lang="en-GB" sz="2800" dirty="0"/>
              <a:t>: Write the minimal amount of code to make the test pass.</a:t>
            </a:r>
          </a:p>
          <a:p>
            <a:pPr lvl="1"/>
            <a:r>
              <a:rPr lang="en-GB" sz="2800" b="1" dirty="0">
                <a:solidFill>
                  <a:srgbClr val="0C00FF"/>
                </a:solidFill>
              </a:rPr>
              <a:t>Refactor</a:t>
            </a:r>
            <a:r>
              <a:rPr lang="en-GB" sz="2800" dirty="0"/>
              <a:t>: Clean up the code while ensuring the test still passes.</a:t>
            </a:r>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C5C7A161-CC44-1A2E-DA57-632A6CE53FA0}"/>
              </a:ext>
            </a:extLst>
          </p:cNvPr>
          <p:cNvSpPr/>
          <p:nvPr/>
        </p:nvSpPr>
        <p:spPr>
          <a:xfrm>
            <a:off x="9705876" y="4556747"/>
            <a:ext cx="1737133" cy="156027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D7EA4-B7C6-B838-9171-E4A81F4D323B}"/>
              </a:ext>
            </a:extLst>
          </p:cNvPr>
          <p:cNvPicPr>
            <a:picLocks noChangeAspect="1"/>
          </p:cNvPicPr>
          <p:nvPr/>
        </p:nvPicPr>
        <p:blipFill>
          <a:blip r:embed="rId2"/>
          <a:stretch>
            <a:fillRect/>
          </a:stretch>
        </p:blipFill>
        <p:spPr>
          <a:xfrm>
            <a:off x="1489074" y="1420813"/>
            <a:ext cx="9150350" cy="908050"/>
          </a:xfrm>
          <a:prstGeom prst="rect">
            <a:avLst/>
          </a:prstGeom>
          <a:ln w="28575">
            <a:solidFill>
              <a:srgbClr val="C00000"/>
            </a:solidFill>
          </a:ln>
        </p:spPr>
      </p:pic>
    </p:spTree>
    <p:extLst>
      <p:ext uri="{BB962C8B-B14F-4D97-AF65-F5344CB8AC3E}">
        <p14:creationId xmlns:p14="http://schemas.microsoft.com/office/powerpoint/2010/main" val="387737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ADD2-2D64-CECB-CD48-BD66DFD9FD74}"/>
              </a:ext>
            </a:extLst>
          </p:cNvPr>
          <p:cNvSpPr>
            <a:spLocks noGrp="1"/>
          </p:cNvSpPr>
          <p:nvPr>
            <p:ph type="title"/>
          </p:nvPr>
        </p:nvSpPr>
        <p:spPr/>
        <p:txBody>
          <a:bodyPr/>
          <a:lstStyle/>
          <a:p>
            <a:r>
              <a:rPr lang="en-US" dirty="0"/>
              <a:t>Dynamic Testing</a:t>
            </a:r>
          </a:p>
        </p:txBody>
      </p:sp>
      <p:sp>
        <p:nvSpPr>
          <p:cNvPr id="3" name="Content Placeholder 2">
            <a:extLst>
              <a:ext uri="{FF2B5EF4-FFF2-40B4-BE49-F238E27FC236}">
                <a16:creationId xmlns:a16="http://schemas.microsoft.com/office/drawing/2014/main" id="{B2385972-5F5F-425A-D39E-BD116C0CEA5B}"/>
              </a:ext>
            </a:extLst>
          </p:cNvPr>
          <p:cNvSpPr>
            <a:spLocks noGrp="1"/>
          </p:cNvSpPr>
          <p:nvPr>
            <p:ph idx="1"/>
          </p:nvPr>
        </p:nvSpPr>
        <p:spPr/>
        <p:txBody>
          <a:bodyPr>
            <a:normAutofit/>
          </a:bodyPr>
          <a:lstStyle/>
          <a:p>
            <a:r>
              <a:rPr lang="en-GB" sz="3200" b="1" dirty="0"/>
              <a:t>Dynamic testing </a:t>
            </a:r>
            <a:r>
              <a:rPr lang="en-GB" sz="3200" dirty="0"/>
              <a:t>is a type of software testing that involves executing the code or program to check for runtime behaviours, interactions, and outputs.</a:t>
            </a:r>
            <a:endParaRPr lang="en-US" sz="3200" dirty="0"/>
          </a:p>
        </p:txBody>
      </p:sp>
    </p:spTree>
    <p:extLst>
      <p:ext uri="{BB962C8B-B14F-4D97-AF65-F5344CB8AC3E}">
        <p14:creationId xmlns:p14="http://schemas.microsoft.com/office/powerpoint/2010/main" val="201713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BB0D-4A07-33BD-4A74-C957810950D2}"/>
              </a:ext>
            </a:extLst>
          </p:cNvPr>
          <p:cNvSpPr>
            <a:spLocks noGrp="1"/>
          </p:cNvSpPr>
          <p:nvPr>
            <p:ph type="title"/>
          </p:nvPr>
        </p:nvSpPr>
        <p:spPr/>
        <p:txBody>
          <a:bodyPr/>
          <a:lstStyle/>
          <a:p>
            <a:r>
              <a:rPr lang="en-GB" dirty="0"/>
              <a:t>Key Purposes of Testing</a:t>
            </a:r>
            <a:endParaRPr lang="en-US" dirty="0"/>
          </a:p>
        </p:txBody>
      </p:sp>
      <p:sp>
        <p:nvSpPr>
          <p:cNvPr id="3" name="Content Placeholder 2">
            <a:extLst>
              <a:ext uri="{FF2B5EF4-FFF2-40B4-BE49-F238E27FC236}">
                <a16:creationId xmlns:a16="http://schemas.microsoft.com/office/drawing/2014/main" id="{34D21DEB-59A3-13D5-32B5-CDF5B3A9D0CC}"/>
              </a:ext>
            </a:extLst>
          </p:cNvPr>
          <p:cNvSpPr>
            <a:spLocks noGrp="1"/>
          </p:cNvSpPr>
          <p:nvPr>
            <p:ph idx="1"/>
          </p:nvPr>
        </p:nvSpPr>
        <p:spPr/>
        <p:txBody>
          <a:bodyPr>
            <a:normAutofit/>
          </a:bodyPr>
          <a:lstStyle/>
          <a:p>
            <a:r>
              <a:rPr lang="en-GB" b="1" dirty="0"/>
              <a:t>Validation of Functional Requirements</a:t>
            </a:r>
            <a:r>
              <a:rPr lang="en-GB" dirty="0"/>
              <a:t>: It ensures that the software functions according to user requirements.</a:t>
            </a:r>
          </a:p>
          <a:p>
            <a:r>
              <a:rPr lang="en-GB" b="1" dirty="0"/>
              <a:t>Identification of Defects</a:t>
            </a:r>
            <a:r>
              <a:rPr lang="en-GB" dirty="0"/>
              <a:t>: Dynamic testing helps in identifying issues like crashes, incorrect behaviour, and deviations from expected outcomes.</a:t>
            </a:r>
          </a:p>
          <a:p>
            <a:r>
              <a:rPr lang="en-GB" b="1" dirty="0"/>
              <a:t>Performance Evaluation</a:t>
            </a:r>
            <a:r>
              <a:rPr lang="en-GB" dirty="0"/>
              <a:t>: It can also test how the software performs under certain conditions, such as high load or stress.</a:t>
            </a:r>
            <a:endParaRPr lang="en-US" dirty="0"/>
          </a:p>
        </p:txBody>
      </p:sp>
    </p:spTree>
    <p:extLst>
      <p:ext uri="{BB962C8B-B14F-4D97-AF65-F5344CB8AC3E}">
        <p14:creationId xmlns:p14="http://schemas.microsoft.com/office/powerpoint/2010/main" val="2191563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224580"/>
            <a:ext cx="10515600" cy="950976"/>
          </a:xfrm>
        </p:spPr>
        <p:txBody>
          <a:bodyPr/>
          <a:lstStyle/>
          <a:p>
            <a:r>
              <a:rPr lang="en-GB" b="1" dirty="0"/>
              <a:t>Examples of Dynamic Testing:</a:t>
            </a:r>
          </a:p>
        </p:txBody>
      </p:sp>
      <p:sp>
        <p:nvSpPr>
          <p:cNvPr id="17" name="Content Placeholder 2">
            <a:extLst>
              <a:ext uri="{FF2B5EF4-FFF2-40B4-BE49-F238E27FC236}">
                <a16:creationId xmlns:a16="http://schemas.microsoft.com/office/drawing/2014/main" id="{5B5DA37D-BE2E-E4ED-CCCA-004ACE05DF65}"/>
              </a:ext>
            </a:extLst>
          </p:cNvPr>
          <p:cNvSpPr>
            <a:spLocks noGrp="1"/>
          </p:cNvSpPr>
          <p:nvPr>
            <p:ph idx="1"/>
          </p:nvPr>
        </p:nvSpPr>
        <p:spPr>
          <a:xfrm>
            <a:off x="838200" y="1825625"/>
            <a:ext cx="10515600" cy="4351338"/>
          </a:xfrm>
        </p:spPr>
        <p:txBody>
          <a:bodyPr>
            <a:normAutofit/>
          </a:bodyPr>
          <a:lstStyle/>
          <a:p>
            <a:r>
              <a:rPr lang="en-GB" sz="3200" b="1" dirty="0"/>
              <a:t>Unit Testing</a:t>
            </a:r>
            <a:r>
              <a:rPr lang="en-GB" sz="3200" dirty="0"/>
              <a:t>: Testing individual components or modules of the software.</a:t>
            </a:r>
          </a:p>
          <a:p>
            <a:r>
              <a:rPr lang="en-GB" sz="3200" b="1" dirty="0"/>
              <a:t>Integration Testing</a:t>
            </a:r>
            <a:r>
              <a:rPr lang="en-GB" sz="3200" dirty="0"/>
              <a:t>: Ensuring that different components work together as expected.</a:t>
            </a:r>
          </a:p>
          <a:p>
            <a:r>
              <a:rPr lang="en-GB" sz="3200" b="1" dirty="0"/>
              <a:t>System Testing</a:t>
            </a:r>
            <a:r>
              <a:rPr lang="en-GB" sz="3200" dirty="0"/>
              <a:t>: Testing the complete system for proper functionality.</a:t>
            </a:r>
          </a:p>
          <a:p>
            <a:r>
              <a:rPr lang="en-GB" sz="3200" b="1" dirty="0"/>
              <a:t>Acceptance Testing</a:t>
            </a:r>
            <a:r>
              <a:rPr lang="en-GB" sz="3200" dirty="0"/>
              <a:t>: Verifying that the system meets user requirements before deployment.</a:t>
            </a:r>
          </a:p>
        </p:txBody>
      </p:sp>
      <p:sp>
        <p:nvSpPr>
          <p:cNvPr id="18" name="Rounded Rectangle 17">
            <a:extLst>
              <a:ext uri="{FF2B5EF4-FFF2-40B4-BE49-F238E27FC236}">
                <a16:creationId xmlns:a16="http://schemas.microsoft.com/office/drawing/2014/main" id="{C6A9CEFB-F23E-05D5-2CCD-9BADB8FCAE76}"/>
              </a:ext>
            </a:extLst>
          </p:cNvPr>
          <p:cNvSpPr/>
          <p:nvPr/>
        </p:nvSpPr>
        <p:spPr>
          <a:xfrm>
            <a:off x="581342" y="1608083"/>
            <a:ext cx="10515600" cy="1150883"/>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32824</TotalTime>
  <Words>3116</Words>
  <Application>Microsoft Macintosh PowerPoint</Application>
  <PresentationFormat>Widescreen</PresentationFormat>
  <Paragraphs>355</Paragraphs>
  <Slides>42</Slides>
  <Notes>33</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Dynamic Analysis: Testing</vt:lpstr>
      <vt:lpstr>PowerPoint Presentation</vt:lpstr>
      <vt:lpstr>Announcements</vt:lpstr>
      <vt:lpstr>Testing</vt:lpstr>
      <vt:lpstr>The Need for Testing</vt:lpstr>
      <vt:lpstr>Dynamic Testing</vt:lpstr>
      <vt:lpstr>Key Purposes of Testing</vt:lpstr>
      <vt:lpstr>Examples of Dynamic Testing:</vt:lpstr>
      <vt:lpstr>Unit Testing</vt:lpstr>
      <vt:lpstr>The Test Pyramid</vt:lpstr>
      <vt:lpstr>Why are unit tests useful?</vt:lpstr>
      <vt:lpstr>Anatomy of a Test Case - Stack</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60</cp:revision>
  <dcterms:created xsi:type="dcterms:W3CDTF">2022-09-24T23:45:38Z</dcterms:created>
  <dcterms:modified xsi:type="dcterms:W3CDTF">2025-01-30T23:00:52Z</dcterms:modified>
</cp:coreProperties>
</file>